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C541D8-E968-224A-9F7F-0CCCFC87E894}" v="487" dt="2021-12-11T05:52:24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11F49-20DF-4C13-8D60-92ACAD28450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C6BB088-97A7-4157-B2F8-1E8E5A388500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0" i="0" dirty="0">
              <a:latin typeface="Apple Braille" pitchFamily="2" charset="0"/>
            </a:rPr>
            <a:t>A total of twenty entities have been created and corresponding relationships have been established in the best possible normalized form which is suited for a database</a:t>
          </a:r>
          <a:r>
            <a:rPr lang="en-US" dirty="0"/>
            <a:t>.</a:t>
          </a:r>
        </a:p>
      </dgm:t>
    </dgm:pt>
    <dgm:pt modelId="{4D0B90C2-B32F-4720-890D-AB82B48B7CFA}" type="parTrans" cxnId="{3A03C0CC-47C9-42A6-8AE7-B5A6F5E506CA}">
      <dgm:prSet/>
      <dgm:spPr/>
      <dgm:t>
        <a:bodyPr/>
        <a:lstStyle/>
        <a:p>
          <a:endParaRPr lang="en-US"/>
        </a:p>
      </dgm:t>
    </dgm:pt>
    <dgm:pt modelId="{CAFE5248-3193-4653-950E-1A45DF1E8590}" type="sibTrans" cxnId="{3A03C0CC-47C9-42A6-8AE7-B5A6F5E506CA}">
      <dgm:prSet/>
      <dgm:spPr/>
      <dgm:t>
        <a:bodyPr/>
        <a:lstStyle/>
        <a:p>
          <a:endParaRPr lang="en-US"/>
        </a:p>
      </dgm:t>
    </dgm:pt>
    <dgm:pt modelId="{18266893-3F5D-43E0-A6EE-894B742C89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Apple Braille" pitchFamily="2" charset="0"/>
            </a:rPr>
            <a:t>Attaching the design document with the entities, attributes with the description for each entity.</a:t>
          </a:r>
        </a:p>
      </dgm:t>
    </dgm:pt>
    <dgm:pt modelId="{C87A7933-3387-45DE-990F-5A7F5F29328E}" type="parTrans" cxnId="{67345A33-7950-4BBF-A195-E837B61700DC}">
      <dgm:prSet/>
      <dgm:spPr/>
      <dgm:t>
        <a:bodyPr/>
        <a:lstStyle/>
        <a:p>
          <a:endParaRPr lang="en-US"/>
        </a:p>
      </dgm:t>
    </dgm:pt>
    <dgm:pt modelId="{20DC6DF3-9981-4A1D-9385-6211FF247421}" type="sibTrans" cxnId="{67345A33-7950-4BBF-A195-E837B61700DC}">
      <dgm:prSet/>
      <dgm:spPr/>
      <dgm:t>
        <a:bodyPr/>
        <a:lstStyle/>
        <a:p>
          <a:endParaRPr lang="en-US"/>
        </a:p>
      </dgm:t>
    </dgm:pt>
    <dgm:pt modelId="{3BB4AA05-25CF-469A-AABF-CBA6D75C7F96}" type="pres">
      <dgm:prSet presAssocID="{0EE11F49-20DF-4C13-8D60-92ACAD28450D}" presName="root" presStyleCnt="0">
        <dgm:presLayoutVars>
          <dgm:dir/>
          <dgm:resizeHandles val="exact"/>
        </dgm:presLayoutVars>
      </dgm:prSet>
      <dgm:spPr/>
    </dgm:pt>
    <dgm:pt modelId="{1817B1FC-994C-4C65-B8DC-55115C257BF3}" type="pres">
      <dgm:prSet presAssocID="{EC6BB088-97A7-4157-B2F8-1E8E5A388500}" presName="compNode" presStyleCnt="0"/>
      <dgm:spPr/>
    </dgm:pt>
    <dgm:pt modelId="{5B021D15-7815-4FBC-92FD-2B31C2B43506}" type="pres">
      <dgm:prSet presAssocID="{EC6BB088-97A7-4157-B2F8-1E8E5A3885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D81CD9-4E04-49D9-8209-F8189F326529}" type="pres">
      <dgm:prSet presAssocID="{EC6BB088-97A7-4157-B2F8-1E8E5A388500}" presName="spaceRect" presStyleCnt="0"/>
      <dgm:spPr/>
    </dgm:pt>
    <dgm:pt modelId="{D15DACB0-56F9-46BF-98E2-2F4B6266B00D}" type="pres">
      <dgm:prSet presAssocID="{EC6BB088-97A7-4157-B2F8-1E8E5A388500}" presName="textRect" presStyleLbl="revTx" presStyleIdx="0" presStyleCnt="2">
        <dgm:presLayoutVars>
          <dgm:chMax val="1"/>
          <dgm:chPref val="1"/>
        </dgm:presLayoutVars>
      </dgm:prSet>
      <dgm:spPr/>
    </dgm:pt>
    <dgm:pt modelId="{6D6EFF08-D252-487F-A9D7-028BA40AA228}" type="pres">
      <dgm:prSet presAssocID="{CAFE5248-3193-4653-950E-1A45DF1E8590}" presName="sibTrans" presStyleCnt="0"/>
      <dgm:spPr/>
    </dgm:pt>
    <dgm:pt modelId="{82E4136D-B5F3-4DEC-B3A5-0DB9E0525347}" type="pres">
      <dgm:prSet presAssocID="{18266893-3F5D-43E0-A6EE-894B742C894E}" presName="compNode" presStyleCnt="0"/>
      <dgm:spPr/>
    </dgm:pt>
    <dgm:pt modelId="{37093DAB-B195-41D9-A577-87BEEFF47FC6}" type="pres">
      <dgm:prSet presAssocID="{18266893-3F5D-43E0-A6EE-894B742C89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1376ABE8-0D5E-4EE7-911D-3F198EF6F753}" type="pres">
      <dgm:prSet presAssocID="{18266893-3F5D-43E0-A6EE-894B742C894E}" presName="spaceRect" presStyleCnt="0"/>
      <dgm:spPr/>
    </dgm:pt>
    <dgm:pt modelId="{1CCB60A8-FA06-4A4F-9EA6-DEC05CD951E7}" type="pres">
      <dgm:prSet presAssocID="{18266893-3F5D-43E0-A6EE-894B742C89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2913604-27EE-3B4A-9690-6BBB4D570F37}" type="presOf" srcId="{EC6BB088-97A7-4157-B2F8-1E8E5A388500}" destId="{D15DACB0-56F9-46BF-98E2-2F4B6266B00D}" srcOrd="0" destOrd="0" presId="urn:microsoft.com/office/officeart/2018/2/layout/IconLabelList"/>
    <dgm:cxn modelId="{67345A33-7950-4BBF-A195-E837B61700DC}" srcId="{0EE11F49-20DF-4C13-8D60-92ACAD28450D}" destId="{18266893-3F5D-43E0-A6EE-894B742C894E}" srcOrd="1" destOrd="0" parTransId="{C87A7933-3387-45DE-990F-5A7F5F29328E}" sibTransId="{20DC6DF3-9981-4A1D-9385-6211FF247421}"/>
    <dgm:cxn modelId="{60347180-D15E-5748-A82C-B40E6CA32780}" type="presOf" srcId="{0EE11F49-20DF-4C13-8D60-92ACAD28450D}" destId="{3BB4AA05-25CF-469A-AABF-CBA6D75C7F96}" srcOrd="0" destOrd="0" presId="urn:microsoft.com/office/officeart/2018/2/layout/IconLabelList"/>
    <dgm:cxn modelId="{3A03C0CC-47C9-42A6-8AE7-B5A6F5E506CA}" srcId="{0EE11F49-20DF-4C13-8D60-92ACAD28450D}" destId="{EC6BB088-97A7-4157-B2F8-1E8E5A388500}" srcOrd="0" destOrd="0" parTransId="{4D0B90C2-B32F-4720-890D-AB82B48B7CFA}" sibTransId="{CAFE5248-3193-4653-950E-1A45DF1E8590}"/>
    <dgm:cxn modelId="{928167D8-305A-374F-A972-E544836177C0}" type="presOf" srcId="{18266893-3F5D-43E0-A6EE-894B742C894E}" destId="{1CCB60A8-FA06-4A4F-9EA6-DEC05CD951E7}" srcOrd="0" destOrd="0" presId="urn:microsoft.com/office/officeart/2018/2/layout/IconLabelList"/>
    <dgm:cxn modelId="{B4C98685-D8FB-B04F-94EB-16B51E227E78}" type="presParOf" srcId="{3BB4AA05-25CF-469A-AABF-CBA6D75C7F96}" destId="{1817B1FC-994C-4C65-B8DC-55115C257BF3}" srcOrd="0" destOrd="0" presId="urn:microsoft.com/office/officeart/2018/2/layout/IconLabelList"/>
    <dgm:cxn modelId="{22B34E9A-8DF2-0F49-91A8-10E4BFC5458A}" type="presParOf" srcId="{1817B1FC-994C-4C65-B8DC-55115C257BF3}" destId="{5B021D15-7815-4FBC-92FD-2B31C2B43506}" srcOrd="0" destOrd="0" presId="urn:microsoft.com/office/officeart/2018/2/layout/IconLabelList"/>
    <dgm:cxn modelId="{052CC30D-576E-7F44-8302-CC6A3A5F4B0F}" type="presParOf" srcId="{1817B1FC-994C-4C65-B8DC-55115C257BF3}" destId="{E9D81CD9-4E04-49D9-8209-F8189F326529}" srcOrd="1" destOrd="0" presId="urn:microsoft.com/office/officeart/2018/2/layout/IconLabelList"/>
    <dgm:cxn modelId="{F3CB6D49-D2F9-8F40-BC33-6BC323D54100}" type="presParOf" srcId="{1817B1FC-994C-4C65-B8DC-55115C257BF3}" destId="{D15DACB0-56F9-46BF-98E2-2F4B6266B00D}" srcOrd="2" destOrd="0" presId="urn:microsoft.com/office/officeart/2018/2/layout/IconLabelList"/>
    <dgm:cxn modelId="{83B58815-7664-BA47-A23B-8201086BFE44}" type="presParOf" srcId="{3BB4AA05-25CF-469A-AABF-CBA6D75C7F96}" destId="{6D6EFF08-D252-487F-A9D7-028BA40AA228}" srcOrd="1" destOrd="0" presId="urn:microsoft.com/office/officeart/2018/2/layout/IconLabelList"/>
    <dgm:cxn modelId="{F64F9741-E3C6-9743-99A2-ECA827709EED}" type="presParOf" srcId="{3BB4AA05-25CF-469A-AABF-CBA6D75C7F96}" destId="{82E4136D-B5F3-4DEC-B3A5-0DB9E0525347}" srcOrd="2" destOrd="0" presId="urn:microsoft.com/office/officeart/2018/2/layout/IconLabelList"/>
    <dgm:cxn modelId="{181E2BD2-89A8-0149-AD2B-B874CBCE1D8D}" type="presParOf" srcId="{82E4136D-B5F3-4DEC-B3A5-0DB9E0525347}" destId="{37093DAB-B195-41D9-A577-87BEEFF47FC6}" srcOrd="0" destOrd="0" presId="urn:microsoft.com/office/officeart/2018/2/layout/IconLabelList"/>
    <dgm:cxn modelId="{08CC3AB3-95F4-E64C-923F-C0CD7D4F6B72}" type="presParOf" srcId="{82E4136D-B5F3-4DEC-B3A5-0DB9E0525347}" destId="{1376ABE8-0D5E-4EE7-911D-3F198EF6F753}" srcOrd="1" destOrd="0" presId="urn:microsoft.com/office/officeart/2018/2/layout/IconLabelList"/>
    <dgm:cxn modelId="{9CF16DE3-9654-F14F-BAFF-E59E56A6232A}" type="presParOf" srcId="{82E4136D-B5F3-4DEC-B3A5-0DB9E0525347}" destId="{1CCB60A8-FA06-4A4F-9EA6-DEC05CD951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D36ABA-7C59-4D53-931A-59DADCEA46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4D184-0623-49F4-9B29-A0F951EC8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pple Braille" pitchFamily="2" charset="0"/>
            </a:rPr>
            <a:t>Twenty tables have been created with each table containing 10 records.</a:t>
          </a:r>
        </a:p>
      </dgm:t>
    </dgm:pt>
    <dgm:pt modelId="{CF459A33-9E33-446E-ADAD-6CF6995E9972}" type="parTrans" cxnId="{6B4CAD37-4FC3-4E62-9E8B-F1FE19325236}">
      <dgm:prSet/>
      <dgm:spPr/>
      <dgm:t>
        <a:bodyPr/>
        <a:lstStyle/>
        <a:p>
          <a:endParaRPr lang="en-US"/>
        </a:p>
      </dgm:t>
    </dgm:pt>
    <dgm:pt modelId="{85BD836E-3378-462C-A3D8-DE49DE2911DE}" type="sibTrans" cxnId="{6B4CAD37-4FC3-4E62-9E8B-F1FE193252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0C1D6F-FA95-4C7C-809C-C305BAABDB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latin typeface="Apple Braille" pitchFamily="2" charset="0"/>
            </a:rPr>
            <a:t>The tables present in the database have table level check constraints, clustered and non clustered indexes, encryption in column, computed columns.</a:t>
          </a:r>
        </a:p>
      </dgm:t>
    </dgm:pt>
    <dgm:pt modelId="{BCC1F6CC-CE84-42C9-9060-F781F6B51F39}" type="parTrans" cxnId="{EBD4F008-A229-4DE8-86F5-D38089897DBB}">
      <dgm:prSet/>
      <dgm:spPr/>
      <dgm:t>
        <a:bodyPr/>
        <a:lstStyle/>
        <a:p>
          <a:endParaRPr lang="en-US"/>
        </a:p>
      </dgm:t>
    </dgm:pt>
    <dgm:pt modelId="{E35AFFD9-605E-4DF4-98D8-7E4852AD0F0C}" type="sibTrans" cxnId="{EBD4F008-A229-4DE8-86F5-D38089897D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9A2991-B0CB-4DC8-948E-1A837AAA5A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>
              <a:latin typeface="Apple Braille" pitchFamily="2" charset="0"/>
            </a:rPr>
            <a:t>Corresponding stored procedures, triggers and views have ben created with the available data from the database</a:t>
          </a:r>
        </a:p>
      </dgm:t>
    </dgm:pt>
    <dgm:pt modelId="{D5DEC617-DF60-465F-BF48-7C0EAF2E9D62}" type="parTrans" cxnId="{59A9F419-6C9D-40A6-99A0-F05FAAC369C6}">
      <dgm:prSet/>
      <dgm:spPr/>
      <dgm:t>
        <a:bodyPr/>
        <a:lstStyle/>
        <a:p>
          <a:endParaRPr lang="en-US"/>
        </a:p>
      </dgm:t>
    </dgm:pt>
    <dgm:pt modelId="{AFF53A62-F846-40CB-BF50-F4D3FEC656E9}" type="sibTrans" cxnId="{59A9F419-6C9D-40A6-99A0-F05FAAC369C6}">
      <dgm:prSet/>
      <dgm:spPr/>
      <dgm:t>
        <a:bodyPr/>
        <a:lstStyle/>
        <a:p>
          <a:endParaRPr lang="en-US"/>
        </a:p>
      </dgm:t>
    </dgm:pt>
    <dgm:pt modelId="{982426BC-6524-401C-9B69-833B40B33E84}" type="pres">
      <dgm:prSet presAssocID="{F8D36ABA-7C59-4D53-931A-59DADCEA46EE}" presName="root" presStyleCnt="0">
        <dgm:presLayoutVars>
          <dgm:dir/>
          <dgm:resizeHandles val="exact"/>
        </dgm:presLayoutVars>
      </dgm:prSet>
      <dgm:spPr/>
    </dgm:pt>
    <dgm:pt modelId="{F5AD2273-94ED-4E28-A34E-E8AAF8D47F2E}" type="pres">
      <dgm:prSet presAssocID="{F8D36ABA-7C59-4D53-931A-59DADCEA46EE}" presName="container" presStyleCnt="0">
        <dgm:presLayoutVars>
          <dgm:dir/>
          <dgm:resizeHandles val="exact"/>
        </dgm:presLayoutVars>
      </dgm:prSet>
      <dgm:spPr/>
    </dgm:pt>
    <dgm:pt modelId="{385E897A-3B59-4B7C-BEBD-92B62BCFE849}" type="pres">
      <dgm:prSet presAssocID="{66B4D184-0623-49F4-9B29-A0F951EC88E3}" presName="compNode" presStyleCnt="0"/>
      <dgm:spPr/>
    </dgm:pt>
    <dgm:pt modelId="{ACF2ACD0-7933-43A4-A033-92FE66076807}" type="pres">
      <dgm:prSet presAssocID="{66B4D184-0623-49F4-9B29-A0F951EC88E3}" presName="iconBgRect" presStyleLbl="bgShp" presStyleIdx="0" presStyleCnt="3"/>
      <dgm:spPr/>
    </dgm:pt>
    <dgm:pt modelId="{185AFE19-8BB2-49D9-9EA2-F66C3FC5A6E6}" type="pres">
      <dgm:prSet presAssocID="{66B4D184-0623-49F4-9B29-A0F951EC88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E2E968-F5FE-427B-B0ED-DD3649591441}" type="pres">
      <dgm:prSet presAssocID="{66B4D184-0623-49F4-9B29-A0F951EC88E3}" presName="spaceRect" presStyleCnt="0"/>
      <dgm:spPr/>
    </dgm:pt>
    <dgm:pt modelId="{12287A1E-1A56-4FC3-872C-D15C42BC9A5D}" type="pres">
      <dgm:prSet presAssocID="{66B4D184-0623-49F4-9B29-A0F951EC88E3}" presName="textRect" presStyleLbl="revTx" presStyleIdx="0" presStyleCnt="3">
        <dgm:presLayoutVars>
          <dgm:chMax val="1"/>
          <dgm:chPref val="1"/>
        </dgm:presLayoutVars>
      </dgm:prSet>
      <dgm:spPr/>
    </dgm:pt>
    <dgm:pt modelId="{1A3B5E9E-1780-42BF-A82A-9903C382538E}" type="pres">
      <dgm:prSet presAssocID="{85BD836E-3378-462C-A3D8-DE49DE2911DE}" presName="sibTrans" presStyleLbl="sibTrans2D1" presStyleIdx="0" presStyleCnt="0"/>
      <dgm:spPr/>
    </dgm:pt>
    <dgm:pt modelId="{68E44DBC-CB05-4548-BC73-9EEE127C2B6A}" type="pres">
      <dgm:prSet presAssocID="{670C1D6F-FA95-4C7C-809C-C305BAABDB0D}" presName="compNode" presStyleCnt="0"/>
      <dgm:spPr/>
    </dgm:pt>
    <dgm:pt modelId="{CC4EB442-BFDF-4E6D-8CB7-19A31C1663C3}" type="pres">
      <dgm:prSet presAssocID="{670C1D6F-FA95-4C7C-809C-C305BAABDB0D}" presName="iconBgRect" presStyleLbl="bgShp" presStyleIdx="1" presStyleCnt="3"/>
      <dgm:spPr/>
    </dgm:pt>
    <dgm:pt modelId="{5510E6C5-21B6-4C79-B6A3-16757C8CE34D}" type="pres">
      <dgm:prSet presAssocID="{670C1D6F-FA95-4C7C-809C-C305BAABDB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14FFA5-32B1-4249-8AAE-9D34B6934366}" type="pres">
      <dgm:prSet presAssocID="{670C1D6F-FA95-4C7C-809C-C305BAABDB0D}" presName="spaceRect" presStyleCnt="0"/>
      <dgm:spPr/>
    </dgm:pt>
    <dgm:pt modelId="{233411EC-1AF8-4643-BAA7-5B6CCA3D7850}" type="pres">
      <dgm:prSet presAssocID="{670C1D6F-FA95-4C7C-809C-C305BAABDB0D}" presName="textRect" presStyleLbl="revTx" presStyleIdx="1" presStyleCnt="3">
        <dgm:presLayoutVars>
          <dgm:chMax val="1"/>
          <dgm:chPref val="1"/>
        </dgm:presLayoutVars>
      </dgm:prSet>
      <dgm:spPr/>
    </dgm:pt>
    <dgm:pt modelId="{E6DF1DF2-934A-4A3A-8D03-3B24345B4684}" type="pres">
      <dgm:prSet presAssocID="{E35AFFD9-605E-4DF4-98D8-7E4852AD0F0C}" presName="sibTrans" presStyleLbl="sibTrans2D1" presStyleIdx="0" presStyleCnt="0"/>
      <dgm:spPr/>
    </dgm:pt>
    <dgm:pt modelId="{F7A60492-3C2D-4837-849D-3C71B79C744C}" type="pres">
      <dgm:prSet presAssocID="{409A2991-B0CB-4DC8-948E-1A837AAA5AC4}" presName="compNode" presStyleCnt="0"/>
      <dgm:spPr/>
    </dgm:pt>
    <dgm:pt modelId="{B2A88C99-6411-4AD8-9314-6133B464E2A5}" type="pres">
      <dgm:prSet presAssocID="{409A2991-B0CB-4DC8-948E-1A837AAA5AC4}" presName="iconBgRect" presStyleLbl="bgShp" presStyleIdx="2" presStyleCnt="3"/>
      <dgm:spPr/>
    </dgm:pt>
    <dgm:pt modelId="{B80D31E0-6415-48C6-B6DB-4228B0B6C0D7}" type="pres">
      <dgm:prSet presAssocID="{409A2991-B0CB-4DC8-948E-1A837AAA5A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8995E6-5CDF-4518-BBB9-CB66703BC70D}" type="pres">
      <dgm:prSet presAssocID="{409A2991-B0CB-4DC8-948E-1A837AAA5AC4}" presName="spaceRect" presStyleCnt="0"/>
      <dgm:spPr/>
    </dgm:pt>
    <dgm:pt modelId="{9EF056BD-A2BE-411E-B146-7F037AF5B3B2}" type="pres">
      <dgm:prSet presAssocID="{409A2991-B0CB-4DC8-948E-1A837AAA5A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D4F008-A229-4DE8-86F5-D38089897DBB}" srcId="{F8D36ABA-7C59-4D53-931A-59DADCEA46EE}" destId="{670C1D6F-FA95-4C7C-809C-C305BAABDB0D}" srcOrd="1" destOrd="0" parTransId="{BCC1F6CC-CE84-42C9-9060-F781F6B51F39}" sibTransId="{E35AFFD9-605E-4DF4-98D8-7E4852AD0F0C}"/>
    <dgm:cxn modelId="{F9202F11-1E63-4AA1-8197-A734F8815912}" type="presOf" srcId="{670C1D6F-FA95-4C7C-809C-C305BAABDB0D}" destId="{233411EC-1AF8-4643-BAA7-5B6CCA3D7850}" srcOrd="0" destOrd="0" presId="urn:microsoft.com/office/officeart/2018/2/layout/IconCircleList"/>
    <dgm:cxn modelId="{59A9F419-6C9D-40A6-99A0-F05FAAC369C6}" srcId="{F8D36ABA-7C59-4D53-931A-59DADCEA46EE}" destId="{409A2991-B0CB-4DC8-948E-1A837AAA5AC4}" srcOrd="2" destOrd="0" parTransId="{D5DEC617-DF60-465F-BF48-7C0EAF2E9D62}" sibTransId="{AFF53A62-F846-40CB-BF50-F4D3FEC656E9}"/>
    <dgm:cxn modelId="{6B4CAD37-4FC3-4E62-9E8B-F1FE19325236}" srcId="{F8D36ABA-7C59-4D53-931A-59DADCEA46EE}" destId="{66B4D184-0623-49F4-9B29-A0F951EC88E3}" srcOrd="0" destOrd="0" parTransId="{CF459A33-9E33-446E-ADAD-6CF6995E9972}" sibTransId="{85BD836E-3378-462C-A3D8-DE49DE2911DE}"/>
    <dgm:cxn modelId="{698EFA6F-D2E7-44A8-B301-0120FDC8EEA6}" type="presOf" srcId="{66B4D184-0623-49F4-9B29-A0F951EC88E3}" destId="{12287A1E-1A56-4FC3-872C-D15C42BC9A5D}" srcOrd="0" destOrd="0" presId="urn:microsoft.com/office/officeart/2018/2/layout/IconCircleList"/>
    <dgm:cxn modelId="{3A9A6884-A170-4778-AA06-CF4896C795E2}" type="presOf" srcId="{F8D36ABA-7C59-4D53-931A-59DADCEA46EE}" destId="{982426BC-6524-401C-9B69-833B40B33E84}" srcOrd="0" destOrd="0" presId="urn:microsoft.com/office/officeart/2018/2/layout/IconCircleList"/>
    <dgm:cxn modelId="{61395CD4-120C-4EE3-8937-BD82CCAB3A3D}" type="presOf" srcId="{E35AFFD9-605E-4DF4-98D8-7E4852AD0F0C}" destId="{E6DF1DF2-934A-4A3A-8D03-3B24345B4684}" srcOrd="0" destOrd="0" presId="urn:microsoft.com/office/officeart/2018/2/layout/IconCircleList"/>
    <dgm:cxn modelId="{801BE6ED-968B-46E5-B742-18C742F3D21F}" type="presOf" srcId="{85BD836E-3378-462C-A3D8-DE49DE2911DE}" destId="{1A3B5E9E-1780-42BF-A82A-9903C382538E}" srcOrd="0" destOrd="0" presId="urn:microsoft.com/office/officeart/2018/2/layout/IconCircleList"/>
    <dgm:cxn modelId="{D8A567F9-9191-4C7D-818A-3AC0CDEDEE9C}" type="presOf" srcId="{409A2991-B0CB-4DC8-948E-1A837AAA5AC4}" destId="{9EF056BD-A2BE-411E-B146-7F037AF5B3B2}" srcOrd="0" destOrd="0" presId="urn:microsoft.com/office/officeart/2018/2/layout/IconCircleList"/>
    <dgm:cxn modelId="{58EDDAC9-7CC7-4D76-A2BB-C5927845A2BB}" type="presParOf" srcId="{982426BC-6524-401C-9B69-833B40B33E84}" destId="{F5AD2273-94ED-4E28-A34E-E8AAF8D47F2E}" srcOrd="0" destOrd="0" presId="urn:microsoft.com/office/officeart/2018/2/layout/IconCircleList"/>
    <dgm:cxn modelId="{7DEC3B71-53BD-4BCF-8235-30D12259A997}" type="presParOf" srcId="{F5AD2273-94ED-4E28-A34E-E8AAF8D47F2E}" destId="{385E897A-3B59-4B7C-BEBD-92B62BCFE849}" srcOrd="0" destOrd="0" presId="urn:microsoft.com/office/officeart/2018/2/layout/IconCircleList"/>
    <dgm:cxn modelId="{809B5CAC-B478-4176-9A74-2C4B071E9D68}" type="presParOf" srcId="{385E897A-3B59-4B7C-BEBD-92B62BCFE849}" destId="{ACF2ACD0-7933-43A4-A033-92FE66076807}" srcOrd="0" destOrd="0" presId="urn:microsoft.com/office/officeart/2018/2/layout/IconCircleList"/>
    <dgm:cxn modelId="{7CE8D406-2799-4F37-BB86-577F8EC4AF5A}" type="presParOf" srcId="{385E897A-3B59-4B7C-BEBD-92B62BCFE849}" destId="{185AFE19-8BB2-49D9-9EA2-F66C3FC5A6E6}" srcOrd="1" destOrd="0" presId="urn:microsoft.com/office/officeart/2018/2/layout/IconCircleList"/>
    <dgm:cxn modelId="{1CDAA48E-7BF5-411D-9F80-CBF1DBB7D0FB}" type="presParOf" srcId="{385E897A-3B59-4B7C-BEBD-92B62BCFE849}" destId="{BFE2E968-F5FE-427B-B0ED-DD3649591441}" srcOrd="2" destOrd="0" presId="urn:microsoft.com/office/officeart/2018/2/layout/IconCircleList"/>
    <dgm:cxn modelId="{20417813-9ECA-432D-BBC9-DF7E7BCAD738}" type="presParOf" srcId="{385E897A-3B59-4B7C-BEBD-92B62BCFE849}" destId="{12287A1E-1A56-4FC3-872C-D15C42BC9A5D}" srcOrd="3" destOrd="0" presId="urn:microsoft.com/office/officeart/2018/2/layout/IconCircleList"/>
    <dgm:cxn modelId="{4DDDFDD9-0E40-432B-8CB2-731B5CD938CD}" type="presParOf" srcId="{F5AD2273-94ED-4E28-A34E-E8AAF8D47F2E}" destId="{1A3B5E9E-1780-42BF-A82A-9903C382538E}" srcOrd="1" destOrd="0" presId="urn:microsoft.com/office/officeart/2018/2/layout/IconCircleList"/>
    <dgm:cxn modelId="{5E5C794A-A324-4645-8447-C64AB1304FC5}" type="presParOf" srcId="{F5AD2273-94ED-4E28-A34E-E8AAF8D47F2E}" destId="{68E44DBC-CB05-4548-BC73-9EEE127C2B6A}" srcOrd="2" destOrd="0" presId="urn:microsoft.com/office/officeart/2018/2/layout/IconCircleList"/>
    <dgm:cxn modelId="{73C54F51-E1E7-4B7E-ABC1-C911D651C5F5}" type="presParOf" srcId="{68E44DBC-CB05-4548-BC73-9EEE127C2B6A}" destId="{CC4EB442-BFDF-4E6D-8CB7-19A31C1663C3}" srcOrd="0" destOrd="0" presId="urn:microsoft.com/office/officeart/2018/2/layout/IconCircleList"/>
    <dgm:cxn modelId="{3EAF866D-0EAF-4117-BE52-20434268EE8F}" type="presParOf" srcId="{68E44DBC-CB05-4548-BC73-9EEE127C2B6A}" destId="{5510E6C5-21B6-4C79-B6A3-16757C8CE34D}" srcOrd="1" destOrd="0" presId="urn:microsoft.com/office/officeart/2018/2/layout/IconCircleList"/>
    <dgm:cxn modelId="{2DA402A8-3DAA-4EB6-89A6-78E6E150DD36}" type="presParOf" srcId="{68E44DBC-CB05-4548-BC73-9EEE127C2B6A}" destId="{A614FFA5-32B1-4249-8AAE-9D34B6934366}" srcOrd="2" destOrd="0" presId="urn:microsoft.com/office/officeart/2018/2/layout/IconCircleList"/>
    <dgm:cxn modelId="{4D53D12F-CD14-4B42-9452-B56618297978}" type="presParOf" srcId="{68E44DBC-CB05-4548-BC73-9EEE127C2B6A}" destId="{233411EC-1AF8-4643-BAA7-5B6CCA3D7850}" srcOrd="3" destOrd="0" presId="urn:microsoft.com/office/officeart/2018/2/layout/IconCircleList"/>
    <dgm:cxn modelId="{E5B88F92-4A57-421B-94E5-BBE4658812C0}" type="presParOf" srcId="{F5AD2273-94ED-4E28-A34E-E8AAF8D47F2E}" destId="{E6DF1DF2-934A-4A3A-8D03-3B24345B4684}" srcOrd="3" destOrd="0" presId="urn:microsoft.com/office/officeart/2018/2/layout/IconCircleList"/>
    <dgm:cxn modelId="{73DEBAF5-FE90-411E-93BD-3DE22E3D7A41}" type="presParOf" srcId="{F5AD2273-94ED-4E28-A34E-E8AAF8D47F2E}" destId="{F7A60492-3C2D-4837-849D-3C71B79C744C}" srcOrd="4" destOrd="0" presId="urn:microsoft.com/office/officeart/2018/2/layout/IconCircleList"/>
    <dgm:cxn modelId="{BAC38DD5-87A2-4414-B203-169989C3E93E}" type="presParOf" srcId="{F7A60492-3C2D-4837-849D-3C71B79C744C}" destId="{B2A88C99-6411-4AD8-9314-6133B464E2A5}" srcOrd="0" destOrd="0" presId="urn:microsoft.com/office/officeart/2018/2/layout/IconCircleList"/>
    <dgm:cxn modelId="{9A7D76D5-EC2B-4376-81E0-7A7456E054E2}" type="presParOf" srcId="{F7A60492-3C2D-4837-849D-3C71B79C744C}" destId="{B80D31E0-6415-48C6-B6DB-4228B0B6C0D7}" srcOrd="1" destOrd="0" presId="urn:microsoft.com/office/officeart/2018/2/layout/IconCircleList"/>
    <dgm:cxn modelId="{16D44AA5-C211-466C-89ED-F661AFA9A9B7}" type="presParOf" srcId="{F7A60492-3C2D-4837-849D-3C71B79C744C}" destId="{9E8995E6-5CDF-4518-BBB9-CB66703BC70D}" srcOrd="2" destOrd="0" presId="urn:microsoft.com/office/officeart/2018/2/layout/IconCircleList"/>
    <dgm:cxn modelId="{73B06644-3A87-443B-9E04-CA3BBD7F449E}" type="presParOf" srcId="{F7A60492-3C2D-4837-849D-3C71B79C744C}" destId="{9EF056BD-A2BE-411E-B146-7F037AF5B3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1D15-7815-4FBC-92FD-2B31C2B43506}">
      <dsp:nvSpPr>
        <dsp:cNvPr id="0" name=""/>
        <dsp:cNvSpPr/>
      </dsp:nvSpPr>
      <dsp:spPr>
        <a:xfrm>
          <a:off x="680718" y="889573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DACB0-56F9-46BF-98E2-2F4B6266B00D}">
      <dsp:nvSpPr>
        <dsp:cNvPr id="0" name=""/>
        <dsp:cNvSpPr/>
      </dsp:nvSpPr>
      <dsp:spPr>
        <a:xfrm>
          <a:off x="12468" y="2331009"/>
          <a:ext cx="243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Apple Braille" pitchFamily="2" charset="0"/>
            </a:rPr>
            <a:t>A total of twenty entities have been created and corresponding relationships have been established in the best possible normalized form which is suited for a database</a:t>
          </a:r>
          <a:r>
            <a:rPr lang="en-US" sz="1100" kern="1200" dirty="0"/>
            <a:t>.</a:t>
          </a:r>
        </a:p>
      </dsp:txBody>
      <dsp:txXfrm>
        <a:off x="12468" y="2331009"/>
        <a:ext cx="2430000" cy="877500"/>
      </dsp:txXfrm>
    </dsp:sp>
    <dsp:sp modelId="{37093DAB-B195-41D9-A577-87BEEFF47FC6}">
      <dsp:nvSpPr>
        <dsp:cNvPr id="0" name=""/>
        <dsp:cNvSpPr/>
      </dsp:nvSpPr>
      <dsp:spPr>
        <a:xfrm>
          <a:off x="3535969" y="889573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B60A8-FA06-4A4F-9EA6-DEC05CD951E7}">
      <dsp:nvSpPr>
        <dsp:cNvPr id="0" name=""/>
        <dsp:cNvSpPr/>
      </dsp:nvSpPr>
      <dsp:spPr>
        <a:xfrm>
          <a:off x="2867719" y="2331009"/>
          <a:ext cx="243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Apple Braille" pitchFamily="2" charset="0"/>
            </a:rPr>
            <a:t>Attaching the design document with the entities, attributes with the description for each entity.</a:t>
          </a:r>
        </a:p>
      </dsp:txBody>
      <dsp:txXfrm>
        <a:off x="2867719" y="2331009"/>
        <a:ext cx="243000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2ACD0-7933-43A4-A033-92FE66076807}">
      <dsp:nvSpPr>
        <dsp:cNvPr id="0" name=""/>
        <dsp:cNvSpPr/>
      </dsp:nvSpPr>
      <dsp:spPr>
        <a:xfrm>
          <a:off x="291807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AFE19-8BB2-49D9-9EA2-F66C3FC5A6E6}">
      <dsp:nvSpPr>
        <dsp:cNvPr id="0" name=""/>
        <dsp:cNvSpPr/>
      </dsp:nvSpPr>
      <dsp:spPr>
        <a:xfrm>
          <a:off x="461515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87A1E-1A56-4FC3-872C-D15C42BC9A5D}">
      <dsp:nvSpPr>
        <dsp:cNvPr id="0" name=""/>
        <dsp:cNvSpPr/>
      </dsp:nvSpPr>
      <dsp:spPr>
        <a:xfrm>
          <a:off x="1273110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ple Braille" pitchFamily="2" charset="0"/>
            </a:rPr>
            <a:t>Twenty tables have been created with each table containing 10 records.</a:t>
          </a:r>
        </a:p>
      </dsp:txBody>
      <dsp:txXfrm>
        <a:off x="1273110" y="1608145"/>
        <a:ext cx="1904883" cy="808132"/>
      </dsp:txXfrm>
    </dsp:sp>
    <dsp:sp modelId="{CC4EB442-BFDF-4E6D-8CB7-19A31C1663C3}">
      <dsp:nvSpPr>
        <dsp:cNvPr id="0" name=""/>
        <dsp:cNvSpPr/>
      </dsp:nvSpPr>
      <dsp:spPr>
        <a:xfrm>
          <a:off x="3509906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0E6C5-21B6-4C79-B6A3-16757C8CE34D}">
      <dsp:nvSpPr>
        <dsp:cNvPr id="0" name=""/>
        <dsp:cNvSpPr/>
      </dsp:nvSpPr>
      <dsp:spPr>
        <a:xfrm>
          <a:off x="3679614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411EC-1AF8-4643-BAA7-5B6CCA3D7850}">
      <dsp:nvSpPr>
        <dsp:cNvPr id="0" name=""/>
        <dsp:cNvSpPr/>
      </dsp:nvSpPr>
      <dsp:spPr>
        <a:xfrm>
          <a:off x="4491210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Apple Braille" pitchFamily="2" charset="0"/>
            </a:rPr>
            <a:t>The tables present in the database have table level check constraints, clustered and non clustered indexes, encryption in column, computed columns.</a:t>
          </a:r>
        </a:p>
      </dsp:txBody>
      <dsp:txXfrm>
        <a:off x="4491210" y="1608145"/>
        <a:ext cx="1904883" cy="808132"/>
      </dsp:txXfrm>
    </dsp:sp>
    <dsp:sp modelId="{B2A88C99-6411-4AD8-9314-6133B464E2A5}">
      <dsp:nvSpPr>
        <dsp:cNvPr id="0" name=""/>
        <dsp:cNvSpPr/>
      </dsp:nvSpPr>
      <dsp:spPr>
        <a:xfrm>
          <a:off x="6728005" y="1608145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D31E0-6415-48C6-B6DB-4228B0B6C0D7}">
      <dsp:nvSpPr>
        <dsp:cNvPr id="0" name=""/>
        <dsp:cNvSpPr/>
      </dsp:nvSpPr>
      <dsp:spPr>
        <a:xfrm>
          <a:off x="6897713" y="1777853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56BD-A2BE-411E-B146-7F037AF5B3B2}">
      <dsp:nvSpPr>
        <dsp:cNvPr id="0" name=""/>
        <dsp:cNvSpPr/>
      </dsp:nvSpPr>
      <dsp:spPr>
        <a:xfrm>
          <a:off x="7709309" y="1608145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Apple Braille" pitchFamily="2" charset="0"/>
            </a:rPr>
            <a:t>Corresponding stored procedures, triggers and views have ben created with the available data from the database</a:t>
          </a:r>
        </a:p>
      </dsp:txBody>
      <dsp:txXfrm>
        <a:off x="7709309" y="1608145"/>
        <a:ext cx="1904883" cy="808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2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7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2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7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8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emf"/><Relationship Id="rId5" Type="http://schemas.openxmlformats.org/officeDocument/2006/relationships/diagramData" Target="../diagrams/data1.xml"/><Relationship Id="rId10" Type="http://schemas.openxmlformats.org/officeDocument/2006/relationships/package" Target="../embeddings/Microsoft_Word_Document.docx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package" Target="../embeddings/Microsoft_Word_Document3.docx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2.xml"/><Relationship Id="rId11" Type="http://schemas.openxmlformats.org/officeDocument/2006/relationships/package" Target="../embeddings/Microsoft_Word_Document2.docx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emf"/><Relationship Id="rId4" Type="http://schemas.openxmlformats.org/officeDocument/2006/relationships/diagramData" Target="../diagrams/data2.xml"/><Relationship Id="rId9" Type="http://schemas.openxmlformats.org/officeDocument/2006/relationships/package" Target="../embeddings/Microsoft_Word_Document1.docx"/><Relationship Id="rId1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4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5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6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Top view of the earth from outer space">
            <a:extLst>
              <a:ext uri="{FF2B5EF4-FFF2-40B4-BE49-F238E27FC236}">
                <a16:creationId xmlns:a16="http://schemas.microsoft.com/office/drawing/2014/main" id="{D00BE1DF-AA60-44D9-8FD3-AE798924E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7A74A-B098-F740-A48E-62C9DD113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45" y="4060371"/>
            <a:ext cx="9144000" cy="1861314"/>
          </a:xfrm>
        </p:spPr>
        <p:txBody>
          <a:bodyPr>
            <a:normAutofit/>
          </a:bodyPr>
          <a:lstStyle/>
          <a:p>
            <a:pPr algn="l"/>
            <a:r>
              <a:rPr lang="en-US" sz="3000" b="1" i="0" dirty="0">
                <a:solidFill>
                  <a:srgbClr val="FFFFFF"/>
                </a:solidFill>
                <a:latin typeface="Apple Braille" pitchFamily="2" charset="0"/>
              </a:rPr>
              <a:t>GROUP MEMBERS:</a:t>
            </a:r>
            <a:br>
              <a:rPr lang="en-US" sz="30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SHANKARASUBRAMANIYAN GANAPATHI SUBRAMANIAN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SAI PUNEETH CHINNAM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PIYUSH KUMAR SULTANIA</a:t>
            </a:r>
            <a:b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</a:br>
            <a:r>
              <a:rPr lang="en-US" sz="2400" i="0" dirty="0">
                <a:solidFill>
                  <a:srgbClr val="FFFFFF"/>
                </a:solidFill>
                <a:latin typeface="Apple Braille" pitchFamily="2" charset="0"/>
              </a:rPr>
              <a:t>BISMITA BEHRA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AC45C-AD0D-2148-98C5-3EEF623C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544" y="494723"/>
            <a:ext cx="7086601" cy="148159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pple Braille" pitchFamily="2" charset="0"/>
              </a:rPr>
              <a:t>FLIGHT BOOKING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9895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09C56-AA58-4A8B-A309-38978835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3206"/>
            <a:ext cx="3932237" cy="3811588"/>
          </a:xfrm>
        </p:spPr>
        <p:txBody>
          <a:bodyPr/>
          <a:lstStyle/>
          <a:p>
            <a:r>
              <a:rPr lang="en-IN" dirty="0"/>
              <a:t>Average wait time for </a:t>
            </a:r>
            <a:r>
              <a:rPr lang="en-IN" dirty="0" err="1"/>
              <a:t>passenegers</a:t>
            </a:r>
            <a:r>
              <a:rPr lang="en-IN" dirty="0"/>
              <a:t> at their respective origin airports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174C7-795E-4566-BDC9-1BC1A60F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09" y="975456"/>
            <a:ext cx="3657760" cy="4893532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B880BD-C81A-40D5-AC3B-08353DA67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089084"/>
              </p:ext>
            </p:extLst>
          </p:nvPr>
        </p:nvGraphicFramePr>
        <p:xfrm>
          <a:off x="1446943" y="2890115"/>
          <a:ext cx="1222037" cy="1077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Document" showAsIcon="1" r:id="rId4" imgW="914597" imgH="806406" progId="Word.Document.12">
                  <p:embed/>
                </p:oleObj>
              </mc:Choice>
              <mc:Fallback>
                <p:oleObj name="Document" showAsIcon="1" r:id="rId4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6943" y="2890115"/>
                        <a:ext cx="1222037" cy="1077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306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98F84-C011-43B3-AAB7-A506DF9C1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8209"/>
            <a:ext cx="3932237" cy="3811588"/>
          </a:xfrm>
        </p:spPr>
        <p:txBody>
          <a:bodyPr/>
          <a:lstStyle/>
          <a:p>
            <a:r>
              <a:rPr lang="en-IN" dirty="0"/>
              <a:t>This shows the respective seats available to “Boston Logan International Airport” from these respective airports.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8EABA-F1DB-4083-812F-50B46489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31" y="801635"/>
            <a:ext cx="5723734" cy="541423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EEF0F74-C042-4F90-8CCB-A76B1F49D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21362"/>
              </p:ext>
            </p:extLst>
          </p:nvPr>
        </p:nvGraphicFramePr>
        <p:xfrm>
          <a:off x="1148993" y="2840778"/>
          <a:ext cx="1285981" cy="113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Document" showAsIcon="1" r:id="rId4" imgW="914597" imgH="806406" progId="Word.Document.12">
                  <p:embed/>
                </p:oleObj>
              </mc:Choice>
              <mc:Fallback>
                <p:oleObj name="Document" showAsIcon="1" r:id="rId4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8993" y="2840778"/>
                        <a:ext cx="1285981" cy="113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389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0FF18-02AA-E145-9238-3FE9CD48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3"/>
            <a:ext cx="7071536" cy="969081"/>
          </a:xfrm>
        </p:spPr>
        <p:txBody>
          <a:bodyPr>
            <a:normAutofit/>
          </a:bodyPr>
          <a:lstStyle/>
          <a:p>
            <a:r>
              <a:rPr lang="en-US" b="1" i="0" dirty="0">
                <a:latin typeface="Apple Braille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0D08-D29F-2F49-AC79-2E1094F8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524001"/>
            <a:ext cx="6571807" cy="48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This project aims at enhancing the relationship between the customers and airlines via the Flight Reservation System.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The system allows a passengers to perform various functions such as managing the flight bookings, and customer information.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ple Braille" pitchFamily="2" charset="0"/>
              </a:rPr>
              <a:t> Incorporate the COVID-19 digital test reports and vaccination details of the passengers for convenient and a safe journey.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B6E95-E30C-2E41-93B3-749F2F981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7" r="38623"/>
          <a:stretch/>
        </p:blipFill>
        <p:spPr>
          <a:xfrm>
            <a:off x="7613102" y="10"/>
            <a:ext cx="4578898" cy="6857990"/>
          </a:xfrm>
          <a:custGeom>
            <a:avLst/>
            <a:gdLst/>
            <a:ahLst/>
            <a:cxnLst/>
            <a:rect l="l" t="t" r="r" b="b"/>
            <a:pathLst>
              <a:path w="4578898" h="6844352">
                <a:moveTo>
                  <a:pt x="2085784" y="0"/>
                </a:moveTo>
                <a:lnTo>
                  <a:pt x="4578898" y="0"/>
                </a:lnTo>
                <a:lnTo>
                  <a:pt x="4578898" y="6844352"/>
                </a:lnTo>
                <a:lnTo>
                  <a:pt x="0" y="6844352"/>
                </a:lnTo>
                <a:close/>
              </a:path>
            </a:pathLst>
          </a:cu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3195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65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446E324D-9201-4292-875F-C3B15A73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02AD7D83-A622-4E64-A15F-5715B255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1"/>
            <a:ext cx="5683516" cy="28855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E97A393F-6750-4B9D-A774-36E66ABA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7835" y="0"/>
            <a:ext cx="3234165" cy="155502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92A6F3B3-F9A3-4E38-8F8E-5247F74D5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242929"/>
            <a:ext cx="3559041" cy="56150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1D51125D-D15A-4ADA-929B-DACA6E0D1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9656" y="3630223"/>
            <a:ext cx="3282344" cy="322777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05BDD88-1BDA-1B49-B72E-2533C95C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99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FCCD-42E6-F647-BE2B-A5CB7FE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Apple Braille" pitchFamily="2" charset="0"/>
              </a:rPr>
              <a:t>Design document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Diagram, text, whiteboard&#10;&#10;Description automatically generated">
            <a:extLst>
              <a:ext uri="{FF2B5EF4-FFF2-40B4-BE49-F238E27FC236}">
                <a16:creationId xmlns:a16="http://schemas.microsoft.com/office/drawing/2014/main" id="{B7EC1A89-E7F7-B549-A1F2-FACF3B66B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679" r="25679"/>
          <a:stretch/>
        </p:blipFill>
        <p:spPr>
          <a:xfrm>
            <a:off x="785813" y="533400"/>
            <a:ext cx="4449306" cy="5791200"/>
          </a:xfrm>
          <a:prstGeom prst="rect">
            <a:avLst/>
          </a:prstGeom>
        </p:spPr>
      </p:pic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84D3FD34-2750-44A6-B063-13929D3F7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5893"/>
              </p:ext>
            </p:extLst>
          </p:nvPr>
        </p:nvGraphicFramePr>
        <p:xfrm>
          <a:off x="6096000" y="2226516"/>
          <a:ext cx="5310188" cy="409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7B0D4D0-1C7E-4FF4-B678-10AD05A3D9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92017"/>
              </p:ext>
            </p:extLst>
          </p:nvPr>
        </p:nvGraphicFramePr>
        <p:xfrm>
          <a:off x="10537744" y="3277456"/>
          <a:ext cx="1109924" cy="978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showAsIcon="1" r:id="rId10" imgW="914597" imgH="806406" progId="Word.Document.12">
                  <p:embed/>
                </p:oleObj>
              </mc:Choice>
              <mc:Fallback>
                <p:oleObj name="Document" showAsIcon="1" r:id="rId10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37744" y="3277456"/>
                        <a:ext cx="1109924" cy="978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7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40CE-53F3-8C4C-B47C-03C3C690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latin typeface="Apple Braille" pitchFamily="2" charset="0"/>
              </a:rPr>
              <a:t>SQL STATEMENTS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BF66E87-893B-4CD7-B1CB-F2EDB20EF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752448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93BC9C2-FE67-4B92-86EE-F400F8CF6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821095"/>
              </p:ext>
            </p:extLst>
          </p:nvPr>
        </p:nvGraphicFramePr>
        <p:xfrm>
          <a:off x="1559958" y="1915557"/>
          <a:ext cx="1152419" cy="1016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Document" showAsIcon="1" r:id="rId9" imgW="914597" imgH="806406" progId="Word.Document.12">
                  <p:embed/>
                </p:oleObj>
              </mc:Choice>
              <mc:Fallback>
                <p:oleObj name="Document" showAsIcon="1" r:id="rId9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59958" y="1915557"/>
                        <a:ext cx="1152419" cy="1016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9D41CC-8F4D-4501-B5FA-5619D9ABFC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979633"/>
              </p:ext>
            </p:extLst>
          </p:nvPr>
        </p:nvGraphicFramePr>
        <p:xfrm>
          <a:off x="5402493" y="1915556"/>
          <a:ext cx="1152421" cy="1016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showAsIcon="1" r:id="rId11" imgW="914597" imgH="806406" progId="Word.Document.12">
                  <p:embed/>
                </p:oleObj>
              </mc:Choice>
              <mc:Fallback>
                <p:oleObj name="Document" showAsIcon="1" r:id="rId11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02493" y="1915556"/>
                        <a:ext cx="1152421" cy="1016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1F6E1D-9ACD-404D-8C10-C511C0676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705189"/>
              </p:ext>
            </p:extLst>
          </p:nvPr>
        </p:nvGraphicFramePr>
        <p:xfrm>
          <a:off x="9245030" y="2009554"/>
          <a:ext cx="1152420" cy="1016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Document" showAsIcon="1" r:id="rId13" imgW="914597" imgH="806406" progId="Word.Document.12">
                  <p:embed/>
                </p:oleObj>
              </mc:Choice>
              <mc:Fallback>
                <p:oleObj name="Document" showAsIcon="1" r:id="rId13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45030" y="2009554"/>
                        <a:ext cx="1152420" cy="1016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99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C37748F6-D8A4-44CF-B37E-2CFBFEEB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04A62-C2FD-BA4B-BCBE-59DB211D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956" y="1440950"/>
            <a:ext cx="3932237" cy="3811588"/>
          </a:xfrm>
        </p:spPr>
        <p:txBody>
          <a:bodyPr/>
          <a:lstStyle/>
          <a:p>
            <a:r>
              <a:rPr lang="en-US" dirty="0"/>
              <a:t>This map depicts the countries in which “PERSONS” got vaccinated.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A3DB5C-5B15-4666-B917-61E306FE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193" y="1222119"/>
            <a:ext cx="7537808" cy="4413762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8C2B342-72DB-4E6D-94A4-3A53F0826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846788"/>
              </p:ext>
            </p:extLst>
          </p:nvPr>
        </p:nvGraphicFramePr>
        <p:xfrm>
          <a:off x="1242184" y="2777609"/>
          <a:ext cx="1347268" cy="118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Document" showAsIcon="1" r:id="rId4" imgW="914597" imgH="806406" progId="Word.Document.12">
                  <p:embed/>
                </p:oleObj>
              </mc:Choice>
              <mc:Fallback>
                <p:oleObj name="Document" showAsIcon="1" r:id="rId4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2184" y="2777609"/>
                        <a:ext cx="1347268" cy="1188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947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0E6A0-0DBF-4FC3-BC3E-73756FBCD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095" y="1430677"/>
            <a:ext cx="4325461" cy="3811588"/>
          </a:xfrm>
        </p:spPr>
        <p:txBody>
          <a:bodyPr/>
          <a:lstStyle/>
          <a:p>
            <a:r>
              <a:rPr lang="en-IN" dirty="0"/>
              <a:t>The Bar graph compares the average salaries of the respective employee types.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2DF8F-4125-473E-97C2-84D149AA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55" y="686570"/>
            <a:ext cx="4475454" cy="5681276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DDE6373-9A59-4A59-B6DD-B9277D37F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403973"/>
              </p:ext>
            </p:extLst>
          </p:nvPr>
        </p:nvGraphicFramePr>
        <p:xfrm>
          <a:off x="1481191" y="3156744"/>
          <a:ext cx="1173670" cy="10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Document" showAsIcon="1" r:id="rId4" imgW="914597" imgH="806406" progId="Word.Document.12">
                  <p:embed/>
                </p:oleObj>
              </mc:Choice>
              <mc:Fallback>
                <p:oleObj name="Document" showAsIcon="1" r:id="rId4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1191" y="3156744"/>
                        <a:ext cx="1173670" cy="1035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2195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1335A-17E2-4409-AA48-4CBC3373F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76" y="1523206"/>
            <a:ext cx="4325461" cy="3811588"/>
          </a:xfrm>
        </p:spPr>
        <p:txBody>
          <a:bodyPr/>
          <a:lstStyle/>
          <a:p>
            <a:r>
              <a:rPr lang="en-IN" dirty="0"/>
              <a:t>This is Average age of passengers at their respective Origin Airports.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F6EDE-F789-4DC9-8CA3-983D2C83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37" y="785973"/>
            <a:ext cx="5525683" cy="544126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4E966A-DBE2-41EA-AF3C-AD5DBDB2E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776949"/>
              </p:ext>
            </p:extLst>
          </p:nvPr>
        </p:nvGraphicFramePr>
        <p:xfrm>
          <a:off x="1665145" y="2179758"/>
          <a:ext cx="1198036" cy="105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showAsIcon="1" r:id="rId4" imgW="914597" imgH="806406" progId="Word.Document.12">
                  <p:embed/>
                </p:oleObj>
              </mc:Choice>
              <mc:Fallback>
                <p:oleObj name="Document" showAsIcon="1" r:id="rId4" imgW="914597" imgH="80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5145" y="2179758"/>
                        <a:ext cx="1198036" cy="1056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501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248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Apple Braille</vt:lpstr>
      <vt:lpstr>Arial</vt:lpstr>
      <vt:lpstr>Univers Condensed Light</vt:lpstr>
      <vt:lpstr>Walbaum Display Light</vt:lpstr>
      <vt:lpstr>AngleLinesVTI</vt:lpstr>
      <vt:lpstr>Document</vt:lpstr>
      <vt:lpstr>GROUP MEMBERS: SHANKARASUBRAMANIYAN GANAPATHI SUBRAMANIAN SAI PUNEETH CHINNAM PIYUSH KUMAR SULTANIA BISMITA BEHRA</vt:lpstr>
      <vt:lpstr>OBJECTIVE</vt:lpstr>
      <vt:lpstr>PowerPoint Presentation</vt:lpstr>
      <vt:lpstr>Design document</vt:lpstr>
      <vt:lpstr>SQL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MEMBERS: SHANKARASUBRAMANIYAN GANAPATHI SUBRAMANIAN SAI PUNEETH CHINNAM PIYUSH KUMAR SULTANIA BISMITA BEHRA</dc:title>
  <dc:creator>Shankarasubramaniyan Ganapathi Subramanian</dc:creator>
  <cp:lastModifiedBy>Sai puneeth Chinnam</cp:lastModifiedBy>
  <cp:revision>12</cp:revision>
  <dcterms:created xsi:type="dcterms:W3CDTF">2021-12-11T04:35:59Z</dcterms:created>
  <dcterms:modified xsi:type="dcterms:W3CDTF">2021-12-12T16:44:10Z</dcterms:modified>
</cp:coreProperties>
</file>